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6" r:id="rId21"/>
    <p:sldId id="275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A52DE-5F33-4401-8F59-D676608CD8F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A303A-1F95-48F3-A3B0-1DD87E88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64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d2geiGKFveE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Chapter 8.1 and 8.2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ubTitle" sz="quarter" idx="1"/>
          </p:nvPr>
        </p:nvSpPr>
        <p:spPr>
          <a:xfrm>
            <a:off x="571500" y="5016500"/>
            <a:ext cx="12479239" cy="1619697"/>
          </a:xfrm>
          <a:prstGeom prst="rect">
            <a:avLst/>
          </a:prstGeom>
        </p:spPr>
        <p:txBody>
          <a:bodyPr/>
          <a:lstStyle/>
          <a:p>
            <a:r>
              <a:rPr dirty="0"/>
              <a:t>- Chemical Bonds, Lewis Symbols, and the Octet </a:t>
            </a:r>
            <a:r>
              <a:rPr dirty="0" smtClean="0"/>
              <a:t>Rule</a:t>
            </a:r>
            <a:endParaRPr lang="en-US" dirty="0" smtClean="0"/>
          </a:p>
          <a:p>
            <a:endParaRPr dirty="0"/>
          </a:p>
          <a:p>
            <a:r>
              <a:rPr dirty="0"/>
              <a:t>- Ionic Bonding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Lewis Symbols for Row 2</a:t>
            </a:r>
          </a:p>
        </p:txBody>
      </p:sp>
      <p:pic>
        <p:nvPicPr>
          <p:cNvPr id="161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1672" y="2695216"/>
            <a:ext cx="6841456" cy="52041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Octet Rule 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sz="half" idx="1"/>
          </p:nvPr>
        </p:nvSpPr>
        <p:spPr>
          <a:xfrm>
            <a:off x="381000" y="2209928"/>
            <a:ext cx="8203010" cy="6068071"/>
          </a:xfrm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239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Octet Rule - </a:t>
            </a:r>
            <a:r>
              <a:rPr b="0">
                <a:latin typeface="+mn-lt"/>
                <a:ea typeface="+mn-ea"/>
                <a:cs typeface="+mn-cs"/>
                <a:sym typeface="Helvetica Neue Light"/>
              </a:rPr>
              <a:t>atoms tend to gain, lose, or share electrons until they are surrounded by 8 valence electrons</a:t>
            </a:r>
          </a:p>
          <a:p>
            <a:pPr marL="822959" lvl="1" indent="-411479" defTabSz="525779">
              <a:spcBef>
                <a:spcPts val="3700"/>
              </a:spcBef>
              <a:defRPr sz="3239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There are many exceptions to the the octet rule but…</a:t>
            </a:r>
          </a:p>
          <a:p>
            <a:pPr marL="822959" lvl="1" indent="-411479" defTabSz="525779">
              <a:spcBef>
                <a:spcPts val="3700"/>
              </a:spcBef>
              <a:defRPr sz="3239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It is a very useful introductory concept to discuss chemical bonding</a:t>
            </a:r>
          </a:p>
          <a:p>
            <a:pPr marL="822959" lvl="1" indent="-411479" defTabSz="525779">
              <a:spcBef>
                <a:spcPts val="3700"/>
              </a:spcBef>
              <a:defRPr sz="3239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Despite the exceptions it applies to a large degree of bonding principles</a:t>
            </a:r>
          </a:p>
        </p:txBody>
      </p:sp>
      <p:pic>
        <p:nvPicPr>
          <p:cNvPr id="16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00681" y="3590684"/>
            <a:ext cx="3262769" cy="3075177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Shape 166"/>
          <p:cNvSpPr/>
          <p:nvPr/>
        </p:nvSpPr>
        <p:spPr>
          <a:xfrm>
            <a:off x="9014020" y="6937331"/>
            <a:ext cx="3436091" cy="603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1700"/>
            </a:pPr>
            <a:r>
              <a:t>Application to Lewis Structures,</a:t>
            </a:r>
          </a:p>
          <a:p>
            <a:pPr>
              <a:defRPr sz="1700"/>
            </a:pPr>
            <a:r>
              <a:t> no exceptions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8.2 Ionic Bonding</a:t>
            </a:r>
          </a:p>
        </p:txBody>
      </p:sp>
      <p:sp>
        <p:nvSpPr>
          <p:cNvPr id="169" name="Shape 169"/>
          <p:cNvSpPr>
            <a:spLocks noGrp="1"/>
          </p:cNvSpPr>
          <p:nvPr>
            <p:ph type="body" idx="1"/>
          </p:nvPr>
        </p:nvSpPr>
        <p:spPr>
          <a:xfrm>
            <a:off x="571500" y="2209928"/>
            <a:ext cx="11861800" cy="666750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38327" indent="-338327" defTabSz="432308">
              <a:spcBef>
                <a:spcPts val="3100"/>
              </a:spcBef>
              <a:defRPr sz="2664"/>
            </a:pPr>
            <a:r>
              <a:rPr dirty="0"/>
              <a:t>A classic example of ionic bonding is the formation of salt of </a:t>
            </a:r>
            <a:r>
              <a:rPr dirty="0" err="1"/>
              <a:t>NaCl</a:t>
            </a:r>
            <a:endParaRPr dirty="0"/>
          </a:p>
          <a:p>
            <a:pPr marL="676655" lvl="1" indent="-338327" defTabSz="432308">
              <a:spcBef>
                <a:spcPts val="3100"/>
              </a:spcBef>
              <a:defRPr sz="2664"/>
            </a:pPr>
            <a:r>
              <a:rPr dirty="0"/>
              <a:t>Na (s) + 1/2 Cl2 (g) —&gt; </a:t>
            </a:r>
            <a:r>
              <a:rPr dirty="0" err="1"/>
              <a:t>NaCl</a:t>
            </a:r>
            <a:r>
              <a:rPr dirty="0"/>
              <a:t> (s)      </a:t>
            </a:r>
            <a:r>
              <a:rPr dirty="0" err="1"/>
              <a:t>ΔH</a:t>
            </a:r>
            <a:r>
              <a:rPr baseline="-5999" dirty="0" err="1"/>
              <a:t>f</a:t>
            </a:r>
            <a:r>
              <a:rPr dirty="0"/>
              <a:t>= -410.9 </a:t>
            </a:r>
            <a:r>
              <a:rPr dirty="0" smtClean="0"/>
              <a:t>kJ</a:t>
            </a:r>
            <a:endParaRPr dirty="0"/>
          </a:p>
          <a:p>
            <a:pPr marL="338327" indent="-338327" defTabSz="432308">
              <a:spcBef>
                <a:spcPts val="3100"/>
              </a:spcBef>
              <a:defRPr sz="2664"/>
            </a:pPr>
            <a:r>
              <a:rPr dirty="0"/>
              <a:t>In this example, we can imagine, sodium transferring its electron to chlorine, forming a stable ionic </a:t>
            </a:r>
            <a:r>
              <a:rPr dirty="0" smtClean="0"/>
              <a:t>bond</a:t>
            </a:r>
            <a:endParaRPr lang="en-US" dirty="0" smtClean="0"/>
          </a:p>
          <a:p>
            <a:pPr marL="338327" indent="-338327" defTabSz="432308">
              <a:spcBef>
                <a:spcPts val="3100"/>
              </a:spcBef>
              <a:defRPr sz="2664"/>
            </a:pPr>
            <a:endParaRPr lang="en-US" dirty="0" smtClean="0"/>
          </a:p>
          <a:p>
            <a:pPr marL="338327" indent="-338327" defTabSz="432308">
              <a:spcBef>
                <a:spcPts val="3100"/>
              </a:spcBef>
              <a:defRPr sz="2664"/>
            </a:pPr>
            <a:endParaRPr dirty="0"/>
          </a:p>
          <a:p>
            <a:pPr marL="338327" indent="-338327" defTabSz="432308">
              <a:spcBef>
                <a:spcPts val="3100"/>
              </a:spcBef>
              <a:defRPr sz="2664"/>
            </a:pPr>
            <a:r>
              <a:rPr dirty="0"/>
              <a:t>This reaction is highly exothermic, and favorable due to the fact that it releases energy</a:t>
            </a:r>
          </a:p>
          <a:p>
            <a:pPr marL="338327" indent="-338327" defTabSz="432308">
              <a:spcBef>
                <a:spcPts val="3100"/>
              </a:spcBef>
              <a:defRPr sz="2664"/>
            </a:pPr>
            <a:r>
              <a:rPr dirty="0"/>
              <a:t>Ionic substances are typically found between elements with low ionization energy and high electron affinity.</a:t>
            </a:r>
          </a:p>
          <a:p>
            <a:pPr marL="338327" indent="-338327" defTabSz="432308">
              <a:spcBef>
                <a:spcPts val="3100"/>
              </a:spcBef>
              <a:defRPr sz="2664"/>
            </a:pPr>
            <a:r>
              <a:rPr u="sng" dirty="0">
                <a:hlinkClick r:id="rId2"/>
              </a:rPr>
              <a:t>Lonnie's Labs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77" y="4622012"/>
            <a:ext cx="8973713" cy="134605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Lattice Energy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7873554" cy="66675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20623" indent="-420623" defTabSz="537463">
              <a:spcBef>
                <a:spcPts val="3800"/>
              </a:spcBef>
              <a:defRPr sz="3312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Lattice energy - </a:t>
            </a: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energy required to completely separate a mole a solid ionic compound into its gaseous atoms</a:t>
            </a:r>
          </a:p>
          <a:p>
            <a:pPr marL="420623" indent="-420623" defTabSz="537463">
              <a:spcBef>
                <a:spcPts val="3800"/>
              </a:spcBef>
              <a:defRPr sz="3312"/>
            </a:pPr>
            <a:r>
              <a:rPr dirty="0"/>
              <a:t>Strength of an ionic solid is given by the lattice energy</a:t>
            </a:r>
          </a:p>
          <a:p>
            <a:pPr marL="420623" indent="-420623" defTabSz="537463">
              <a:spcBef>
                <a:spcPts val="3800"/>
              </a:spcBef>
              <a:defRPr sz="3312"/>
            </a:pPr>
            <a:r>
              <a:rPr dirty="0"/>
              <a:t>Energy needed to break the bonds in the crystal, return the atoms to gaseous state</a:t>
            </a:r>
          </a:p>
          <a:p>
            <a:pPr marL="841247" lvl="1" indent="-420623" defTabSz="537463">
              <a:spcBef>
                <a:spcPts val="3800"/>
              </a:spcBef>
              <a:defRPr sz="3312"/>
            </a:pPr>
            <a:r>
              <a:rPr dirty="0" err="1" smtClean="0"/>
              <a:t>NaCl</a:t>
            </a:r>
            <a:r>
              <a:rPr dirty="0" smtClean="0"/>
              <a:t> </a:t>
            </a:r>
            <a:r>
              <a:rPr dirty="0"/>
              <a:t>(s</a:t>
            </a:r>
            <a:r>
              <a:rPr dirty="0" smtClean="0"/>
              <a:t>)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Na</a:t>
            </a:r>
            <a:r>
              <a:rPr lang="en-US" baseline="31999" dirty="0"/>
              <a:t>+</a:t>
            </a:r>
            <a:r>
              <a:rPr lang="en-US" dirty="0"/>
              <a:t> (g) + Cl</a:t>
            </a:r>
            <a:r>
              <a:rPr lang="en-US" baseline="31999" dirty="0"/>
              <a:t>-</a:t>
            </a:r>
            <a:r>
              <a:rPr lang="en-US" dirty="0"/>
              <a:t> (g) </a:t>
            </a:r>
            <a:endParaRPr lang="en-US" dirty="0" smtClean="0"/>
          </a:p>
          <a:p>
            <a:pPr marL="841247" lvl="1" indent="-420623" defTabSz="537463">
              <a:spcBef>
                <a:spcPts val="3800"/>
              </a:spcBef>
              <a:defRPr sz="3312"/>
            </a:pPr>
            <a:r>
              <a:rPr dirty="0" err="1" smtClean="0"/>
              <a:t>ΔH</a:t>
            </a:r>
            <a:r>
              <a:rPr baseline="-5999" dirty="0" err="1" smtClean="0"/>
              <a:t>lattice</a:t>
            </a:r>
            <a:r>
              <a:rPr dirty="0"/>
              <a:t>= + 788 kJ/</a:t>
            </a:r>
            <a:r>
              <a:rPr dirty="0" err="1"/>
              <a:t>mol</a:t>
            </a:r>
            <a:endParaRPr dirty="0"/>
          </a:p>
        </p:txBody>
      </p:sp>
      <p:pic>
        <p:nvPicPr>
          <p:cNvPr id="173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53949" y="2222500"/>
            <a:ext cx="1653287" cy="1570622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9157227" y="4172230"/>
            <a:ext cx="2646732" cy="64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NaCl Lattice </a:t>
            </a:r>
          </a:p>
        </p:txBody>
      </p:sp>
      <p:pic>
        <p:nvPicPr>
          <p:cNvPr id="175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48535" y="5198478"/>
            <a:ext cx="3664115" cy="29295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8.2 Born - Haber Cycle 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Useful application of Hess’s law</a:t>
            </a:r>
          </a:p>
          <a:p>
            <a:r>
              <a:rPr dirty="0"/>
              <a:t>Theoretical calculation of the lattices energy of </a:t>
            </a:r>
            <a:r>
              <a:rPr dirty="0" err="1"/>
              <a:t>NaCl</a:t>
            </a:r>
            <a:r>
              <a:rPr dirty="0"/>
              <a:t> by way for first ionization energies, and electron affinity </a:t>
            </a:r>
            <a:r>
              <a:rPr dirty="0" smtClean="0"/>
              <a:t>calculation</a:t>
            </a:r>
            <a:endParaRPr lang="en-US" dirty="0" smtClean="0"/>
          </a:p>
          <a:p>
            <a:r>
              <a:rPr lang="en-US" dirty="0" smtClean="0"/>
              <a:t>Very difficult to measure lattice energy directly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Born Haber Cycle (indirect measurement of lattice energy)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3" y="2621968"/>
            <a:ext cx="7975556" cy="57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520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Lattice Energy Trend</a:t>
            </a:r>
          </a:p>
        </p:txBody>
      </p:sp>
      <p:pic>
        <p:nvPicPr>
          <p:cNvPr id="181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75994" y="2780490"/>
            <a:ext cx="8252812" cy="55642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8.2 Affects on lattice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sz="half" idx="1"/>
          </p:nvPr>
        </p:nvSpPr>
        <p:spPr>
          <a:xfrm>
            <a:off x="734268" y="2337805"/>
            <a:ext cx="6377733" cy="315859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 sz="3100"/>
            </a:pPr>
            <a:r>
              <a:rPr dirty="0"/>
              <a:t>Larger charge difference - greater strength (Coulombs law</a:t>
            </a:r>
            <a:r>
              <a:rPr dirty="0" smtClean="0"/>
              <a:t>)</a:t>
            </a:r>
            <a:endParaRPr lang="en-US" dirty="0" smtClean="0"/>
          </a:p>
          <a:p>
            <a:pPr lvl="1">
              <a:defRPr sz="3100"/>
            </a:pPr>
            <a:r>
              <a:rPr lang="en-US" dirty="0" smtClean="0"/>
              <a:t>Bigger effect in this trend</a:t>
            </a:r>
            <a:endParaRPr dirty="0"/>
          </a:p>
          <a:p>
            <a:pPr>
              <a:defRPr sz="3100"/>
            </a:pPr>
            <a:r>
              <a:rPr dirty="0"/>
              <a:t>Larger atoms - less strength (Coulombs law)</a:t>
            </a:r>
          </a:p>
        </p:txBody>
      </p:sp>
      <p:pic>
        <p:nvPicPr>
          <p:cNvPr id="18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03235" y="2209928"/>
            <a:ext cx="2552215" cy="3839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75892" y="6180688"/>
            <a:ext cx="3797301" cy="290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3956" y="5775019"/>
            <a:ext cx="5918355" cy="3719637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Shape 188"/>
          <p:cNvSpPr/>
          <p:nvPr/>
        </p:nvSpPr>
        <p:spPr>
          <a:xfrm>
            <a:off x="7010052" y="3587005"/>
            <a:ext cx="1619598" cy="445245"/>
          </a:xfrm>
          <a:prstGeom prst="line">
            <a:avLst/>
          </a:prstGeom>
          <a:ln w="50800">
            <a:solidFill>
              <a:srgbClr val="ABABAB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5937161" y="5281450"/>
            <a:ext cx="2286089" cy="1102158"/>
          </a:xfrm>
          <a:prstGeom prst="line">
            <a:avLst/>
          </a:prstGeom>
          <a:ln w="50800">
            <a:solidFill>
              <a:srgbClr val="ABABAB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5138670" y="5112912"/>
            <a:ext cx="25758" cy="662107"/>
          </a:xfrm>
          <a:prstGeom prst="line">
            <a:avLst/>
          </a:prstGeom>
          <a:ln w="50800">
            <a:solidFill>
              <a:srgbClr val="ABABAB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Predicting Ions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Determining an ions likely charge is taken from the table and..</a:t>
            </a:r>
          </a:p>
          <a:p>
            <a:r>
              <a:rPr dirty="0"/>
              <a:t>Its electron configuration</a:t>
            </a:r>
          </a:p>
          <a:p>
            <a:pPr lvl="1"/>
            <a:r>
              <a:rPr dirty="0"/>
              <a:t>Na: [Ne] 3s1 </a:t>
            </a:r>
          </a:p>
          <a:p>
            <a:pPr lvl="1"/>
            <a:r>
              <a:rPr dirty="0"/>
              <a:t>Na +</a:t>
            </a:r>
          </a:p>
          <a:p>
            <a:r>
              <a:rPr dirty="0"/>
              <a:t>Predict the charges of the following </a:t>
            </a:r>
          </a:p>
          <a:p>
            <a:r>
              <a:rPr dirty="0"/>
              <a:t>S, </a:t>
            </a:r>
            <a:r>
              <a:rPr dirty="0" err="1"/>
              <a:t>Sr</a:t>
            </a:r>
            <a:r>
              <a:rPr dirty="0"/>
              <a:t>, 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Transition Metal Ions</a:t>
            </a:r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Although most metal ions are +1 or +2, 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Many transition metal ions have more electrons than simply 1 or 2 electrons past a noble gas core (clear exception to octet rule)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Remember for chapter 7, elements lose electrons with highest principal quantum number first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4s before 3d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Fe : [</a:t>
            </a:r>
            <a:r>
              <a:rPr dirty="0" err="1"/>
              <a:t>Ar</a:t>
            </a:r>
            <a:r>
              <a:rPr dirty="0"/>
              <a:t>] 3d6 4s2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Fe 2+ : [</a:t>
            </a:r>
            <a:r>
              <a:rPr dirty="0" err="1"/>
              <a:t>Ar</a:t>
            </a:r>
            <a:r>
              <a:rPr dirty="0"/>
              <a:t>] 3d6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Fe 3+ : [</a:t>
            </a:r>
            <a:r>
              <a:rPr dirty="0" err="1"/>
              <a:t>Ar</a:t>
            </a:r>
            <a:r>
              <a:rPr dirty="0"/>
              <a:t>] 3d5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Problem Set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Chapter 8:</a:t>
            </a:r>
          </a:p>
          <a:p>
            <a:r>
              <a:rPr dirty="0"/>
              <a:t>2, 3, 4, 10, 12, 14, 16, </a:t>
            </a:r>
            <a:r>
              <a:rPr dirty="0" smtClean="0"/>
              <a:t>18</a:t>
            </a:r>
            <a:r>
              <a:rPr lang="en-US" dirty="0" smtClean="0"/>
              <a:t>, 20, 21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Polyatomic Ions 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sz="half" idx="1"/>
          </p:nvPr>
        </p:nvSpPr>
        <p:spPr>
          <a:xfrm>
            <a:off x="825500" y="2444750"/>
            <a:ext cx="7472214" cy="6667501"/>
          </a:xfrm>
          <a:prstGeom prst="rect">
            <a:avLst/>
          </a:prstGeom>
        </p:spPr>
        <p:txBody>
          <a:bodyPr/>
          <a:lstStyle/>
          <a:p>
            <a:r>
              <a:t>Common cations and anions that display both ionic and covalent characteristics</a:t>
            </a:r>
          </a:p>
          <a:p>
            <a:r>
              <a:t>Predominantly bound by negative bonds</a:t>
            </a:r>
          </a:p>
          <a:p>
            <a:r>
              <a:t>Form a stable group that carries either a positive or negative charge </a:t>
            </a:r>
          </a:p>
        </p:txBody>
      </p:sp>
      <p:pic>
        <p:nvPicPr>
          <p:cNvPr id="206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3242" y="4095241"/>
            <a:ext cx="3317508" cy="29347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8.2 Common Polyatomic Ions</a:t>
            </a:r>
          </a:p>
        </p:txBody>
      </p:sp>
      <p:pic>
        <p:nvPicPr>
          <p:cNvPr id="202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8014" y="2679700"/>
            <a:ext cx="6233836" cy="576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Chapter 8.1 - Chemical Bonds, Lewis Symbols, and the Octet Rule 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2743200" y="4635500"/>
            <a:ext cx="11861800" cy="6667500"/>
          </a:xfrm>
          <a:prstGeom prst="rect">
            <a:avLst/>
          </a:prstGeom>
        </p:spPr>
        <p:txBody>
          <a:bodyPr/>
          <a:lstStyle/>
          <a:p>
            <a:r>
              <a:t>How are chemical bonds formed?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Chemical Bonds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11479" indent="-411479" defTabSz="525779">
              <a:spcBef>
                <a:spcPts val="3700"/>
              </a:spcBef>
              <a:defRPr sz="3239"/>
            </a:pPr>
            <a:r>
              <a:t>Chemical bonds - formed by the transfer or sharing of electrons</a:t>
            </a:r>
          </a:p>
          <a:p>
            <a:pPr marL="822959" lvl="1" indent="-411479" defTabSz="525779">
              <a:spcBef>
                <a:spcPts val="3700"/>
              </a:spcBef>
              <a:defRPr sz="3239"/>
            </a:pPr>
            <a:r>
              <a:t>Also accompanied by a change in energy</a:t>
            </a:r>
          </a:p>
          <a:p>
            <a:pPr marL="411479" indent="-411479" defTabSz="525779">
              <a:spcBef>
                <a:spcPts val="3700"/>
              </a:spcBef>
              <a:defRPr sz="3239"/>
            </a:pPr>
            <a:r>
              <a:t>If a bond is favorable, then typically energy will be given off in process</a:t>
            </a:r>
          </a:p>
          <a:p>
            <a:pPr marL="411479" indent="-411479" defTabSz="525779">
              <a:spcBef>
                <a:spcPts val="3700"/>
              </a:spcBef>
              <a:defRPr sz="3239"/>
            </a:pPr>
            <a:r>
              <a:t>We will study 3 types of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intra</a:t>
            </a:r>
            <a:r>
              <a:t>molecular attraction</a:t>
            </a:r>
          </a:p>
          <a:p>
            <a:pPr marL="411479" indent="-411479" defTabSz="525779">
              <a:spcBef>
                <a:spcPts val="3700"/>
              </a:spcBef>
              <a:defRPr sz="3239"/>
            </a:pPr>
            <a:r>
              <a:t>***Disclaimer*** </a:t>
            </a:r>
          </a:p>
          <a:p>
            <a:pPr marL="411479" indent="-411479" defTabSz="525779">
              <a:spcBef>
                <a:spcPts val="3700"/>
              </a:spcBef>
              <a:defRPr sz="3239"/>
            </a:pPr>
            <a:r>
              <a:t>all bonding is related to electrons - covalent and ionic bonding are the extremes, but there is a spectrum of bonding types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Types of Chemical Bonds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6762800" cy="6667500"/>
          </a:xfrm>
          <a:prstGeom prst="rect">
            <a:avLst/>
          </a:prstGeom>
        </p:spPr>
        <p:txBody>
          <a:bodyPr/>
          <a:lstStyle/>
          <a:p>
            <a:pPr marL="420623" indent="-420623" defTabSz="537463">
              <a:spcBef>
                <a:spcPts val="3800"/>
              </a:spcBef>
              <a:defRPr sz="3312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Ionic </a:t>
            </a:r>
            <a:r>
              <a:t>- formed through electrostatic attraction forces that exist between ions of opposite charge</a:t>
            </a:r>
          </a:p>
          <a:p>
            <a:pPr marL="841247" lvl="1" indent="-420623" defTabSz="537463">
              <a:spcBef>
                <a:spcPts val="3800"/>
              </a:spcBef>
              <a:defRPr sz="3312"/>
            </a:pPr>
            <a:r>
              <a:t>For now, we can describe ionic bonds as the bonds between metals and nonmetals</a:t>
            </a:r>
          </a:p>
          <a:p>
            <a:pPr marL="841247" lvl="1" indent="-420623" defTabSz="537463">
              <a:spcBef>
                <a:spcPts val="3800"/>
              </a:spcBef>
              <a:defRPr sz="3312"/>
            </a:pPr>
            <a:r>
              <a:t>Cations/Anions</a:t>
            </a:r>
          </a:p>
          <a:p>
            <a:pPr marL="841247" lvl="1" indent="-420623" defTabSz="537463">
              <a:spcBef>
                <a:spcPts val="3800"/>
              </a:spcBef>
              <a:defRPr sz="3312"/>
            </a:pPr>
            <a:r>
              <a:t>Larger the charge difference stronger the bond</a:t>
            </a:r>
          </a:p>
        </p:txBody>
      </p:sp>
      <p:pic>
        <p:nvPicPr>
          <p:cNvPr id="141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25948" y="4279012"/>
            <a:ext cx="5108953" cy="25544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Types of Chemical Bonds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6552010" cy="6667500"/>
          </a:xfrm>
          <a:prstGeom prst="rect">
            <a:avLst/>
          </a:prstGeom>
        </p:spPr>
        <p:txBody>
          <a:bodyPr/>
          <a:lstStyle/>
          <a:p>
            <a:pPr marL="452627" indent="-452627" defTabSz="578358">
              <a:spcBef>
                <a:spcPts val="4100"/>
              </a:spcBef>
              <a:defRPr sz="3564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Covalent</a:t>
            </a:r>
            <a:r>
              <a:t> - results from the sharing of electrons between two atoms </a:t>
            </a:r>
          </a:p>
          <a:p>
            <a:pPr marL="905255" lvl="1" indent="-452627" defTabSz="578358">
              <a:spcBef>
                <a:spcPts val="4100"/>
              </a:spcBef>
              <a:defRPr sz="3564"/>
            </a:pPr>
            <a:r>
              <a:t>For now we can describe covalent bonding as the bonding between non metallic elements</a:t>
            </a:r>
          </a:p>
          <a:p>
            <a:pPr marL="452627" indent="-452627" defTabSz="578358">
              <a:spcBef>
                <a:spcPts val="4100"/>
              </a:spcBef>
              <a:defRPr sz="3564"/>
            </a:pPr>
            <a:r>
              <a:t>Most of this chapter will revolve around the study of covalent bonding </a:t>
            </a:r>
          </a:p>
        </p:txBody>
      </p:sp>
      <p:pic>
        <p:nvPicPr>
          <p:cNvPr id="145" name="pasted-image.png"/>
          <p:cNvPicPr>
            <a:picLocks noChangeAspect="1"/>
          </p:cNvPicPr>
          <p:nvPr/>
        </p:nvPicPr>
        <p:blipFill>
          <a:blip r:embed="rId2">
            <a:extLst/>
          </a:blip>
          <a:srcRect l="38840"/>
          <a:stretch>
            <a:fillRect/>
          </a:stretch>
        </p:blipFill>
        <p:spPr>
          <a:xfrm>
            <a:off x="6885547" y="3746896"/>
            <a:ext cx="5166753" cy="36185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Types of Chemical Bonds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half" idx="1"/>
          </p:nvPr>
        </p:nvSpPr>
        <p:spPr>
          <a:xfrm>
            <a:off x="5018434" y="2222500"/>
            <a:ext cx="7414866" cy="6667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56615" indent="-356615" defTabSz="455675">
              <a:spcBef>
                <a:spcPts val="3200"/>
              </a:spcBef>
              <a:defRPr sz="2807"/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Metallic</a:t>
            </a:r>
            <a:r>
              <a:t> - found in metals (surprise) such as copper, iron, and aluminum</a:t>
            </a:r>
          </a:p>
          <a:p>
            <a:pPr marL="713231" lvl="1" indent="-356615" defTabSz="455675">
              <a:spcBef>
                <a:spcPts val="3200"/>
              </a:spcBef>
              <a:defRPr sz="2807"/>
            </a:pPr>
            <a:r>
              <a:t>Copper atoms are not just floating around freely (obviously), but it is still pure therefore…</a:t>
            </a:r>
          </a:p>
          <a:p>
            <a:pPr marL="713231" lvl="1" indent="-356615" defTabSz="455675">
              <a:spcBef>
                <a:spcPts val="3200"/>
              </a:spcBef>
              <a:defRPr sz="2807"/>
            </a:pPr>
            <a:r>
              <a:t>There must be some sort bonding present</a:t>
            </a:r>
          </a:p>
          <a:p>
            <a:pPr marL="713231" lvl="1" indent="-356615" defTabSz="455675">
              <a:spcBef>
                <a:spcPts val="3200"/>
              </a:spcBef>
              <a:defRPr sz="2807"/>
            </a:pPr>
            <a:r>
              <a:t>Each metal atom is bonded to several other atoms around it</a:t>
            </a:r>
          </a:p>
          <a:p>
            <a:pPr marL="713231" lvl="1" indent="-356615" defTabSz="455675">
              <a:spcBef>
                <a:spcPts val="3200"/>
              </a:spcBef>
              <a:defRPr sz="2807"/>
            </a:pPr>
            <a:r>
              <a:t>Metallic bonds are the reason for properties like conductivity and luster like we discussed in chapter 7</a:t>
            </a:r>
          </a:p>
        </p:txBody>
      </p:sp>
      <p:pic>
        <p:nvPicPr>
          <p:cNvPr id="149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4629" y="4037194"/>
            <a:ext cx="4556171" cy="2820807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1561976" y="6820180"/>
            <a:ext cx="2581477" cy="1205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“Sea” of Electrons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Lewis Symbols 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5195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Valence electrons - </a:t>
            </a:r>
            <a:r>
              <a:rPr b="0">
                <a:latin typeface="+mn-lt"/>
                <a:ea typeface="+mn-ea"/>
                <a:cs typeface="+mn-cs"/>
                <a:sym typeface="Helvetica Neue Light"/>
              </a:rPr>
              <a:t>for most atoms, the electrons residing in the outermost occupied shell of an atom</a:t>
            </a:r>
          </a:p>
          <a:p>
            <a:pPr marL="425195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Lewis symbols - </a:t>
            </a:r>
            <a:r>
              <a:rPr b="0">
                <a:latin typeface="+mn-lt"/>
                <a:ea typeface="+mn-ea"/>
                <a:cs typeface="+mn-cs"/>
                <a:sym typeface="Helvetica Neue Light"/>
              </a:rPr>
              <a:t>pioneered G.N. Lewis (1875-1946)</a:t>
            </a:r>
          </a:p>
          <a:p>
            <a:pPr marL="850391" lvl="1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also called lewis dot diagrams (lewis structures when combined with other elements)</a:t>
            </a:r>
          </a:p>
          <a:p>
            <a:pPr marL="850391" lvl="1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simple way of showing the valence electrons in an atom</a:t>
            </a:r>
          </a:p>
          <a:p>
            <a:pPr marL="850391" lvl="1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each dot represents a valence electron</a:t>
            </a:r>
          </a:p>
          <a:p>
            <a:pPr marL="850391" lvl="1" indent="-425195" defTabSz="543305">
              <a:spcBef>
                <a:spcPts val="3900"/>
              </a:spcBef>
              <a:defRPr sz="3348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most applicable to non metals and covalent structure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8.1 Lewis Dot Diagrams 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8070950" cy="6667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02336" indent="-402336" defTabSz="514095">
              <a:spcBef>
                <a:spcPts val="3600"/>
              </a:spcBef>
              <a:defRPr sz="3168"/>
            </a:pPr>
            <a:r>
              <a:t>Example:</a:t>
            </a:r>
          </a:p>
          <a:p>
            <a:pPr marL="804672" lvl="1" indent="-402336" defTabSz="514095">
              <a:spcBef>
                <a:spcPts val="3600"/>
              </a:spcBef>
              <a:defRPr sz="3168"/>
            </a:pPr>
            <a:r>
              <a:t>Carbon: [He] 2s2, 2p2</a:t>
            </a:r>
          </a:p>
          <a:p>
            <a:pPr marL="804672" lvl="1" indent="-402336" defTabSz="514095">
              <a:spcBef>
                <a:spcPts val="3600"/>
              </a:spcBef>
              <a:defRPr sz="3168"/>
            </a:pPr>
            <a:r>
              <a:t>Carbon has 4 valence electrons</a:t>
            </a:r>
          </a:p>
          <a:p>
            <a:pPr marL="804672" lvl="1" indent="-402336" defTabSz="514095">
              <a:spcBef>
                <a:spcPts val="3600"/>
              </a:spcBef>
              <a:defRPr sz="3168"/>
            </a:pPr>
            <a:r>
              <a:t>Dots are placed around the element one at a time</a:t>
            </a:r>
          </a:p>
          <a:p>
            <a:pPr marL="804672" lvl="1" indent="-402336" defTabSz="514095">
              <a:spcBef>
                <a:spcPts val="3600"/>
              </a:spcBef>
              <a:defRPr sz="3168"/>
            </a:pPr>
            <a:r>
              <a:t>Each side can accommodate 2 electrons </a:t>
            </a:r>
          </a:p>
          <a:p>
            <a:pPr marL="804672" lvl="1" indent="-402336" defTabSz="514095">
              <a:spcBef>
                <a:spcPts val="3600"/>
              </a:spcBef>
              <a:defRPr sz="3168"/>
            </a:pPr>
            <a:r>
              <a:t>Placement of the lone electrons is arbitrary!!</a:t>
            </a:r>
          </a:p>
        </p:txBody>
      </p:sp>
      <p:pic>
        <p:nvPicPr>
          <p:cNvPr id="157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2988" y="4113969"/>
            <a:ext cx="2884562" cy="2884562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9354268" y="7140899"/>
            <a:ext cx="2702002" cy="386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900"/>
            </a:lvl1pPr>
          </a:lstStyle>
          <a:p>
            <a:r>
              <a:t>Lewis symbol for Carbon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872</Words>
  <Application>Microsoft Office PowerPoint</Application>
  <PresentationFormat>Custom</PresentationFormat>
  <Paragraphs>101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Helvetica</vt:lpstr>
      <vt:lpstr>Helvetica Neue</vt:lpstr>
      <vt:lpstr>Helvetica Neue Light</vt:lpstr>
      <vt:lpstr>Helvetica Neue Medium</vt:lpstr>
      <vt:lpstr>Wingdings</vt:lpstr>
      <vt:lpstr>ModernPortfolio</vt:lpstr>
      <vt:lpstr>Chapter 8.1 and 8.2</vt:lpstr>
      <vt:lpstr>Problem Set</vt:lpstr>
      <vt:lpstr>Chapter 8.1 - Chemical Bonds, Lewis Symbols, and the Octet Rule </vt:lpstr>
      <vt:lpstr>8.1 Chemical Bonds</vt:lpstr>
      <vt:lpstr>8.1 Types of Chemical Bonds</vt:lpstr>
      <vt:lpstr>8.1 Types of Chemical Bonds</vt:lpstr>
      <vt:lpstr>8.1 Types of Chemical Bonds</vt:lpstr>
      <vt:lpstr>8.1 Lewis Symbols </vt:lpstr>
      <vt:lpstr>8.1 Lewis Dot Diagrams </vt:lpstr>
      <vt:lpstr>8.1 Lewis Symbols for Row 2</vt:lpstr>
      <vt:lpstr>8.1 Octet Rule </vt:lpstr>
      <vt:lpstr>8.2 Ionic Bonding</vt:lpstr>
      <vt:lpstr>8.2 Lattice Energy</vt:lpstr>
      <vt:lpstr>8.2 Born - Haber Cycle </vt:lpstr>
      <vt:lpstr>Born Haber Cycle (indirect measurement of lattice energy) </vt:lpstr>
      <vt:lpstr>8.2 Lattice Energy Trend</vt:lpstr>
      <vt:lpstr>8.2 Affects on lattice</vt:lpstr>
      <vt:lpstr>8.2 Predicting Ions</vt:lpstr>
      <vt:lpstr>8.2 Transition Metal Ions</vt:lpstr>
      <vt:lpstr>8.2 Polyatomic Ions </vt:lpstr>
      <vt:lpstr>8.2 Common Polyatomic 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8.1 and 8.2</dc:title>
  <dc:creator>Jacob Atherly</dc:creator>
  <cp:lastModifiedBy>Jacob Atherly</cp:lastModifiedBy>
  <cp:revision>8</cp:revision>
  <cp:lastPrinted>2019-04-08T14:57:05Z</cp:lastPrinted>
  <dcterms:modified xsi:type="dcterms:W3CDTF">2019-04-08T18:34:40Z</dcterms:modified>
</cp:coreProperties>
</file>